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81" r:id="rId11"/>
    <p:sldId id="282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8" r:id="rId22"/>
    <p:sldId id="279" r:id="rId23"/>
    <p:sldId id="280" r:id="rId24"/>
    <p:sldId id="278" r:id="rId25"/>
  </p:sldIdLst>
  <p:sldSz cx="12192000" cy="6858000"/>
  <p:notesSz cx="6858000" cy="9144000"/>
  <p:embeddedFontLst>
    <p:embeddedFont>
      <p:font typeface="Avenir LT Std 35 Light" panose="020B0402020203020204" pitchFamily="34" charset="0"/>
      <p:regular r:id="rId26"/>
      <p:italic r:id="rId27"/>
    </p:embeddedFont>
    <p:embeddedFont>
      <p:font typeface="Avenir LT Std 65 Medium" panose="020B0603020203020204" pitchFamily="34" charset="0"/>
      <p:bold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Fira Code" panose="020B0809050000020004" pitchFamily="49" charset="0"/>
      <p:regular r:id="rId34"/>
      <p:bold r:id="rId35"/>
    </p:embeddedFont>
    <p:embeddedFont>
      <p:font typeface="Franklin Gothic Book" panose="020B0503020102020204" pitchFamily="34" charset="0"/>
      <p:regular r:id="rId36"/>
      <p: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531F"/>
    <a:srgbClr val="2B91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7136" y="6361946"/>
            <a:ext cx="1596292" cy="404614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venir LT Std 35 Light" panose="020B0402020203020204" pitchFamily="34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Avenir LT Std 35 Light" panose="020B0402020203020204" pitchFamily="34" charset="0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vector-in-cpp-stl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renaissance-developer/c-standard-template-library-stl-vector-a-pretty-simple-guide-d2b64184d50b" TargetMode="External"/><Relationship Id="rId2" Type="http://schemas.openxmlformats.org/officeDocument/2006/relationships/hyperlink" Target="https://www.bitdegree.org/learn/c-plus-plus-vecto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557F-D59E-41B2-94B6-55BFFE86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5" y="2018805"/>
            <a:ext cx="8361229" cy="1410195"/>
          </a:xfrm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US" b="1" cap="none" dirty="0"/>
              <a:t>Vectors in C++</a:t>
            </a:r>
            <a:br>
              <a:rPr lang="en-US" b="1" cap="none" dirty="0"/>
            </a:br>
            <a:r>
              <a:rPr lang="en-US" sz="1800" cap="none" dirty="0">
                <a:latin typeface="Avenir LT Std 65 Medium" panose="020B0603020203020204" pitchFamily="34" charset="0"/>
              </a:rPr>
              <a:t>Arrays but not really</a:t>
            </a:r>
            <a:endParaRPr lang="en-US" cap="none" dirty="0">
              <a:latin typeface="Avenir LT Std 65 Medium" panose="020B060302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7414-E5E1-493C-9F3B-CCA9D8B6E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5" y="3429000"/>
            <a:ext cx="8361228" cy="1086237"/>
          </a:xfrm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US" b="1" dirty="0"/>
              <a:t>Prepared by Usman Mohammed</a:t>
            </a:r>
          </a:p>
          <a:p>
            <a:r>
              <a:rPr lang="en-US" b="1" dirty="0"/>
              <a:t>Presented by Simeon Ramjit</a:t>
            </a:r>
          </a:p>
        </p:txBody>
      </p:sp>
    </p:spTree>
    <p:extLst>
      <p:ext uri="{BB962C8B-B14F-4D97-AF65-F5344CB8AC3E}">
        <p14:creationId xmlns:p14="http://schemas.microsoft.com/office/powerpoint/2010/main" val="425699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34774"/>
            <a:ext cx="9601200" cy="412366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Now. What. Is. Auto.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The keyword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chemeClr val="tx1"/>
                </a:solidFill>
              </a:rPr>
              <a:t> does type inference, so it deduces the type of variable that’s on the right hand side of the expression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Without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chemeClr val="tx1"/>
                </a:solidFill>
              </a:rPr>
              <a:t> we’d have to type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std::vector&lt;int&gt;iterator </a:t>
            </a:r>
            <a:r>
              <a:rPr lang="en-US" dirty="0">
                <a:solidFill>
                  <a:schemeClr val="tx1"/>
                </a:solidFill>
              </a:rPr>
              <a:t>and we don’t have that time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Do not use auto when you’re unsure of what the variable type is supposed to be. Only use it when the right side expression is immediately resolvable i.e. not a function call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Woman Gesturing No on Apple iOS 13.3">
            <a:extLst>
              <a:ext uri="{FF2B5EF4-FFF2-40B4-BE49-F238E27FC236}">
                <a16:creationId xmlns:a16="http://schemas.microsoft.com/office/drawing/2014/main" id="{B94CFC3A-68F3-4835-A55D-B162FB5EB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20" y="3175271"/>
            <a:ext cx="422393" cy="42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pside-Down Face on Apple iOS 13.3">
            <a:extLst>
              <a:ext uri="{FF2B5EF4-FFF2-40B4-BE49-F238E27FC236}">
                <a16:creationId xmlns:a16="http://schemas.microsoft.com/office/drawing/2014/main" id="{3483B557-8DE7-4861-A97E-0AB35E932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22" y="1177172"/>
            <a:ext cx="422394" cy="4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27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Vectors -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34774"/>
            <a:ext cx="9601200" cy="41236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Remember pointers? Try to guess why the output of this program isn’t consecutively increasing </a:t>
            </a:r>
            <a:endParaRPr lang="en-US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2E7696-5708-4138-817D-1CED34962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022" y="2234527"/>
            <a:ext cx="9212778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//creating a 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1;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3;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 g1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of beginning and end addresses: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       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//Difference is here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34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Vectors – Modifiers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943513"/>
            <a:ext cx="9601200" cy="5457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These methods operate over the entire vector. They change the properties of the vector.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Here are some examples, there a quite a few:</a:t>
            </a:r>
          </a:p>
          <a:p>
            <a:pPr lvl="1">
              <a:lnSpc>
                <a:spcPct val="150000"/>
              </a:lnSpc>
            </a:pPr>
            <a:r>
              <a:rPr lang="en-US" i="0" dirty="0">
                <a:solidFill>
                  <a:schemeClr val="tx1"/>
                </a:solidFill>
              </a:rPr>
              <a:t>vector::push_back() - pushes elements from the back</a:t>
            </a:r>
          </a:p>
          <a:p>
            <a:pPr lvl="1">
              <a:lnSpc>
                <a:spcPct val="150000"/>
              </a:lnSpc>
            </a:pPr>
            <a:r>
              <a:rPr lang="en-US" i="0" dirty="0">
                <a:solidFill>
                  <a:schemeClr val="tx1"/>
                </a:solidFill>
              </a:rPr>
              <a:t>vector::insert() - inserts new elements to a specified location</a:t>
            </a:r>
          </a:p>
          <a:p>
            <a:pPr lvl="1">
              <a:lnSpc>
                <a:spcPct val="150000"/>
              </a:lnSpc>
            </a:pPr>
            <a:r>
              <a:rPr lang="en-US" i="0" dirty="0">
                <a:solidFill>
                  <a:schemeClr val="tx1"/>
                </a:solidFill>
              </a:rPr>
              <a:t>vector::</a:t>
            </a:r>
            <a:r>
              <a:rPr lang="en-US" i="0" dirty="0" err="1">
                <a:solidFill>
                  <a:schemeClr val="tx1"/>
                </a:solidFill>
              </a:rPr>
              <a:t>pop_back</a:t>
            </a:r>
            <a:r>
              <a:rPr lang="en-US" i="0" dirty="0">
                <a:solidFill>
                  <a:schemeClr val="tx1"/>
                </a:solidFill>
              </a:rPr>
              <a:t>() - removes elements from the back</a:t>
            </a:r>
          </a:p>
          <a:p>
            <a:pPr lvl="1">
              <a:lnSpc>
                <a:spcPct val="150000"/>
              </a:lnSpc>
            </a:pPr>
            <a:r>
              <a:rPr lang="en-US" i="0" dirty="0">
                <a:solidFill>
                  <a:schemeClr val="tx1"/>
                </a:solidFill>
              </a:rPr>
              <a:t>vector::erase() - removes a range of elements from a specified location</a:t>
            </a:r>
          </a:p>
          <a:p>
            <a:pPr lvl="1">
              <a:lnSpc>
                <a:spcPct val="150000"/>
              </a:lnSpc>
            </a:pPr>
            <a:r>
              <a:rPr lang="en-US" i="0" dirty="0">
                <a:solidFill>
                  <a:schemeClr val="tx1"/>
                </a:solidFill>
              </a:rPr>
              <a:t>vector::clear() - removes all elements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More can be found at </a:t>
            </a:r>
            <a:r>
              <a:rPr lang="en-US" dirty="0">
                <a:hlinkClick r:id="rId2"/>
              </a:rPr>
              <a:t>https://www.geeksforgeeks.org/vector-in-cpp-stl/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05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Vectors – Modifiers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943513"/>
            <a:ext cx="9601200" cy="5457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Let’s initialize a vector using the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assign() </a:t>
            </a:r>
            <a:r>
              <a:rPr lang="en-US" dirty="0">
                <a:solidFill>
                  <a:schemeClr val="tx1"/>
                </a:solidFill>
              </a:rPr>
              <a:t>modifier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6DE6F1-643E-4C6D-87D5-A6325B060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23" y="1567247"/>
            <a:ext cx="7237879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//Declare vector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 fill the array with the value 10, five times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(5, 10);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The vector elements are: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0;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620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Vectors – Modifiers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34774"/>
            <a:ext cx="9601200" cy="5457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And another one. </a:t>
            </a:r>
            <a:r>
              <a:rPr lang="en-US" dirty="0">
                <a:latin typeface="Consolas" panose="020B0609020204030204" pitchFamily="49" charset="0"/>
              </a:rPr>
              <a:t>push_back() 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DA632A9-C37F-468F-A8A3-F6E0EFE9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2770" y="1929431"/>
            <a:ext cx="6673622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//Declare vector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//Push a value into the vector from the 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1;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5;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std::cout </a:t>
            </a:r>
            <a:r>
              <a:rPr lang="en-US" alt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0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The vector elements are: </a:t>
            </a:r>
            <a:r>
              <a:rPr lang="en-US" altLang="en-US" sz="20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8F08C4"/>
                </a:solidFill>
                <a:latin typeface="Consolas" panose="020B0609020204030204" pitchFamily="49" charset="0"/>
              </a:rPr>
              <a:t>  for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0; 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v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2000" dirty="0" err="1">
                <a:solidFill>
                  <a:srgbClr val="74531F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 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++)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 </a:t>
            </a:r>
            <a:r>
              <a:rPr lang="en-US" alt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v</a:t>
            </a:r>
            <a:r>
              <a:rPr lang="en-US" alt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0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0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623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Vectors – Modifiers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34774"/>
            <a:ext cx="9601200" cy="5457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Let’s look at how to erase or remove an element –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pop_back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DA632A9-C37F-468F-A8A3-F6E0EFE9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197" y="1775544"/>
            <a:ext cx="5724644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v;</a:t>
            </a:r>
          </a:p>
          <a:p>
            <a:pPr lvl="1"/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i = 1; i &lt;= 5; i++)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v.push_back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1 2 3 4 5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removes last element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v.pop_back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prints the vector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cout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"The vector elements are: 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v.size(); i++)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cout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v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//1 2 3 4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en-US" sz="2000" dirty="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0;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785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Vectors – Modifiers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34774"/>
            <a:ext cx="9601200" cy="5457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Let’s look at how to erase or remove an element –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erase()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What if we try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v.erase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(),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()+3);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DA632A9-C37F-468F-A8A3-F6E0EFE9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417" y="1929431"/>
            <a:ext cx="5838458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v;</a:t>
            </a:r>
          </a:p>
          <a:p>
            <a:pPr lvl="1"/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1; i &lt;= 5; i++)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v.push_back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removes the first element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v.erase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cout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"The first element is: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en-US" sz="2000" dirty="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0;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4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Vectors – Modifiers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34774"/>
            <a:ext cx="9601200" cy="5457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Let’s look at how to erase or remove an element –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erase()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What if we try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v.erase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(),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()+3);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DA632A9-C37F-468F-A8A3-F6E0EFE9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478" y="1929431"/>
            <a:ext cx="5838458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v;</a:t>
            </a:r>
          </a:p>
          <a:p>
            <a:pPr lvl="1"/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1; i &lt;= 5; i++)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v.push_back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removes the first element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v.erase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cout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"The first element is: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en-US" sz="2000" dirty="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0;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167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Vectors –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34774"/>
            <a:ext cx="9601200" cy="5457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These methods give us information about the size properties of the vector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Capacity methods include:</a:t>
            </a:r>
          </a:p>
          <a:p>
            <a:pPr lvl="1"/>
            <a:r>
              <a:rPr lang="en-US" i="0" dirty="0">
                <a:solidFill>
                  <a:schemeClr val="tx1"/>
                </a:solidFill>
                <a:latin typeface="Consolas" panose="020B0609020204030204" pitchFamily="49" charset="0"/>
              </a:rPr>
              <a:t>size() </a:t>
            </a:r>
            <a:r>
              <a:rPr lang="en-US" i="0" dirty="0">
                <a:solidFill>
                  <a:schemeClr val="tx1"/>
                </a:solidFill>
              </a:rPr>
              <a:t>– Returns the number of elements in the vector.</a:t>
            </a:r>
          </a:p>
          <a:p>
            <a:pPr lvl="1"/>
            <a:r>
              <a:rPr lang="en-US" i="0" dirty="0" err="1">
                <a:solidFill>
                  <a:schemeClr val="tx1"/>
                </a:solidFill>
                <a:latin typeface="Consolas" panose="020B0609020204030204" pitchFamily="49" charset="0"/>
              </a:rPr>
              <a:t>max_size</a:t>
            </a:r>
            <a:r>
              <a:rPr lang="en-US" i="0" dirty="0">
                <a:solidFill>
                  <a:schemeClr val="tx1"/>
                </a:solidFill>
                <a:latin typeface="Consolas" panose="020B0609020204030204" pitchFamily="49" charset="0"/>
              </a:rPr>
              <a:t>() </a:t>
            </a:r>
            <a:r>
              <a:rPr lang="en-US" i="0" dirty="0">
                <a:solidFill>
                  <a:schemeClr val="tx1"/>
                </a:solidFill>
              </a:rPr>
              <a:t>– Returns the maximum number of elements that the vector can hold.</a:t>
            </a:r>
          </a:p>
          <a:p>
            <a:pPr lvl="1"/>
            <a:r>
              <a:rPr lang="en-US" i="0" dirty="0">
                <a:solidFill>
                  <a:schemeClr val="tx1"/>
                </a:solidFill>
                <a:latin typeface="Consolas" panose="020B0609020204030204" pitchFamily="49" charset="0"/>
              </a:rPr>
              <a:t>capacity() </a:t>
            </a:r>
            <a:r>
              <a:rPr lang="en-US" i="0" dirty="0">
                <a:solidFill>
                  <a:schemeClr val="tx1"/>
                </a:solidFill>
              </a:rPr>
              <a:t>– Returns the size of the storage space currently allocated to the vector expressed as number of elements.</a:t>
            </a:r>
          </a:p>
          <a:p>
            <a:pPr lvl="1"/>
            <a:r>
              <a:rPr lang="en-US" i="0" dirty="0">
                <a:solidFill>
                  <a:schemeClr val="tx1"/>
                </a:solidFill>
                <a:latin typeface="Consolas" panose="020B0609020204030204" pitchFamily="49" charset="0"/>
              </a:rPr>
              <a:t>resize(n) </a:t>
            </a:r>
            <a:r>
              <a:rPr lang="en-US" i="0" dirty="0">
                <a:solidFill>
                  <a:schemeClr val="tx1"/>
                </a:solidFill>
              </a:rPr>
              <a:t>– Resizes the container so that it contains ‘n’ elements.</a:t>
            </a:r>
          </a:p>
          <a:p>
            <a:pPr lvl="1"/>
            <a:r>
              <a:rPr lang="en-US" i="0" dirty="0">
                <a:solidFill>
                  <a:schemeClr val="tx1"/>
                </a:solidFill>
                <a:latin typeface="Consolas" panose="020B0609020204030204" pitchFamily="49" charset="0"/>
              </a:rPr>
              <a:t>empty() </a:t>
            </a:r>
            <a:r>
              <a:rPr lang="en-US" i="0" dirty="0">
                <a:solidFill>
                  <a:schemeClr val="tx1"/>
                </a:solidFill>
              </a:rPr>
              <a:t>– Returns whether the container is empty.</a:t>
            </a:r>
            <a:endParaRPr lang="en-US" i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Syntax is what we’re accustomed to so far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62DB20-439C-4FD2-AEF4-674FCAA5435A}"/>
              </a:ext>
            </a:extLst>
          </p:cNvPr>
          <p:cNvSpPr/>
          <p:nvPr/>
        </p:nvSpPr>
        <p:spPr>
          <a:xfrm>
            <a:off x="1765591" y="5464057"/>
            <a:ext cx="8660818" cy="51833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vector_name.method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116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Vectors – Capacity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34774"/>
            <a:ext cx="9601200" cy="5457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Let’s get some information about this vector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AC5004F-34D2-40C2-B311-36B7E4A4E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002" y="1939876"/>
            <a:ext cx="5711820" cy="38472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v;</a:t>
            </a:r>
          </a:p>
          <a:p>
            <a:pPr lvl="1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1; i &lt;= 5; i++)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v.push_back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cout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"Size 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cout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nCapacity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v.capacity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cout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nMax_Size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v.max_size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en-US" sz="2000" dirty="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0;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1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8780"/>
            <a:ext cx="9601200" cy="41986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Vectors are containers that can store </a:t>
            </a:r>
            <a:r>
              <a:rPr lang="en-US" b="1" dirty="0"/>
              <a:t>elements </a:t>
            </a:r>
            <a:r>
              <a:rPr lang="en-US" dirty="0"/>
              <a:t>(variables of one datatype) but can change their size dynamically (TK ,2016)</a:t>
            </a:r>
          </a:p>
          <a:p>
            <a:pPr>
              <a:lnSpc>
                <a:spcPct val="150000"/>
              </a:lnSpc>
            </a:pPr>
            <a:r>
              <a:rPr lang="en-US" dirty="0"/>
              <a:t>Vector elements are placed in contiguous storage so that they can be accessed and traversed using iterator</a:t>
            </a:r>
          </a:p>
          <a:p>
            <a:r>
              <a:rPr lang="en-US" dirty="0"/>
              <a:t>Part of the Standard Template Library (STL). They are efficient and reliable</a:t>
            </a:r>
          </a:p>
          <a:p>
            <a:pPr>
              <a:lnSpc>
                <a:spcPct val="150000"/>
              </a:lnSpc>
            </a:pPr>
            <a:r>
              <a:rPr lang="en-US" dirty="0"/>
              <a:t>Can store integers, floats and string elements</a:t>
            </a:r>
          </a:p>
          <a:p>
            <a:pPr>
              <a:lnSpc>
                <a:spcPct val="150000"/>
              </a:lnSpc>
            </a:pPr>
            <a:r>
              <a:rPr lang="en-US" dirty="0"/>
              <a:t>Preferred over arrays when managing ever-changing elements</a:t>
            </a:r>
          </a:p>
        </p:txBody>
      </p:sp>
    </p:spTree>
    <p:extLst>
      <p:ext uri="{BB962C8B-B14F-4D97-AF65-F5344CB8AC3E}">
        <p14:creationId xmlns:p14="http://schemas.microsoft.com/office/powerpoint/2010/main" val="4243118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Vectors – Accessing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34774"/>
            <a:ext cx="9601200" cy="5457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Elements are accessed the same way in which arrays are accessed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Remember</a:t>
            </a:r>
            <a:r>
              <a:rPr lang="en-US" dirty="0">
                <a:solidFill>
                  <a:schemeClr val="tx1"/>
                </a:solidFill>
              </a:rPr>
              <a:t> that vectors can be automatically resized (except when removing an element) so elements won’t always have the same position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A90352-8DAC-4107-A098-C7B5ED7D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842" y="1662310"/>
            <a:ext cx="7943200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0;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5;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0;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80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5596-106A-40B5-9FDE-E74B28F8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Pro-Tips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4D3D7-8358-4FE2-823B-5A74803AE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VS users – install the </a:t>
            </a:r>
            <a:r>
              <a:rPr lang="en-US" dirty="0" err="1"/>
              <a:t>copyashtml</a:t>
            </a:r>
            <a:r>
              <a:rPr lang="en-US" dirty="0"/>
              <a:t> extension to copy and paste code into Word without losing formatting</a:t>
            </a:r>
          </a:p>
          <a:p>
            <a:pPr>
              <a:lnSpc>
                <a:spcPct val="150000"/>
              </a:lnSpc>
            </a:pPr>
            <a:r>
              <a:rPr lang="en-US" dirty="0"/>
              <a:t>Always do research on your algorithm before you start to code, there may be a library that can simplify your workflow</a:t>
            </a:r>
          </a:p>
          <a:p>
            <a:pPr>
              <a:lnSpc>
                <a:spcPct val="150000"/>
              </a:lnSpc>
            </a:pPr>
            <a:r>
              <a:rPr lang="en-US" dirty="0"/>
              <a:t>Learn keyboard shortcuts, using your mouse takes time</a:t>
            </a:r>
          </a:p>
          <a:p>
            <a:pPr>
              <a:lnSpc>
                <a:spcPct val="150000"/>
              </a:lnSpc>
            </a:pPr>
            <a:r>
              <a:rPr lang="en-US" dirty="0"/>
              <a:t>Consider opening up an account on Stack Overflow and Electrical Stack Exchange – Minimum Reproducible Example</a:t>
            </a:r>
          </a:p>
        </p:txBody>
      </p:sp>
    </p:spTree>
    <p:extLst>
      <p:ext uri="{BB962C8B-B14F-4D97-AF65-F5344CB8AC3E}">
        <p14:creationId xmlns:p14="http://schemas.microsoft.com/office/powerpoint/2010/main" val="280365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5596-106A-40B5-9FDE-E74B28F8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Vector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4D3D7-8358-4FE2-823B-5A74803AE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4999"/>
            <a:ext cx="9601200" cy="3048001"/>
          </a:xfrm>
        </p:spPr>
        <p:txBody>
          <a:bodyPr numCol="2"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vector::at()</a:t>
            </a:r>
          </a:p>
          <a:p>
            <a:r>
              <a:rPr lang="en-US" dirty="0">
                <a:latin typeface="Consolas" panose="020B0609020204030204" pitchFamily="49" charset="0"/>
              </a:rPr>
              <a:t>vector::back()</a:t>
            </a:r>
          </a:p>
          <a:p>
            <a:r>
              <a:rPr lang="en-US" dirty="0">
                <a:latin typeface="Consolas" panose="020B0609020204030204" pitchFamily="49" charset="0"/>
              </a:rPr>
              <a:t>vector::clear()</a:t>
            </a:r>
          </a:p>
          <a:p>
            <a:r>
              <a:rPr lang="en-US" dirty="0">
                <a:latin typeface="Consolas" panose="020B0609020204030204" pitchFamily="49" charset="0"/>
              </a:rPr>
              <a:t>vector::operator=</a:t>
            </a:r>
          </a:p>
          <a:p>
            <a:r>
              <a:rPr lang="en-US" dirty="0">
                <a:latin typeface="Consolas" panose="020B0609020204030204" pitchFamily="49" charset="0"/>
              </a:rPr>
              <a:t>vector::operator[]</a:t>
            </a:r>
          </a:p>
          <a:p>
            <a:r>
              <a:rPr lang="en-US" dirty="0">
                <a:latin typeface="Consolas" panose="020B0609020204030204" pitchFamily="49" charset="0"/>
              </a:rPr>
              <a:t>vector::front()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vector::reserve()</a:t>
            </a:r>
          </a:p>
          <a:p>
            <a:r>
              <a:rPr lang="en-US" dirty="0">
                <a:latin typeface="Consolas" panose="020B0609020204030204" pitchFamily="49" charset="0"/>
              </a:rPr>
              <a:t>vector::resize()</a:t>
            </a:r>
          </a:p>
          <a:p>
            <a:r>
              <a:rPr lang="en-US" dirty="0">
                <a:latin typeface="Consolas" panose="020B0609020204030204" pitchFamily="49" charset="0"/>
              </a:rPr>
              <a:t>vector::</a:t>
            </a:r>
            <a:r>
              <a:rPr lang="en-US" dirty="0" err="1">
                <a:latin typeface="Consolas" panose="020B0609020204030204" pitchFamily="49" charset="0"/>
              </a:rPr>
              <a:t>shrink_to_fit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vector::data()</a:t>
            </a:r>
          </a:p>
          <a:p>
            <a:r>
              <a:rPr lang="en-US" dirty="0">
                <a:latin typeface="Consolas" panose="020B0609020204030204" pitchFamily="49" charset="0"/>
              </a:rPr>
              <a:t>vector::emplace_back()</a:t>
            </a:r>
          </a:p>
          <a:p>
            <a:r>
              <a:rPr lang="en-US" dirty="0">
                <a:latin typeface="Consolas" panose="020B0609020204030204" pitchFamily="49" charset="0"/>
              </a:rPr>
              <a:t>vector::emplace()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946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86D5-9C46-4298-8DD1-685B5929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4622"/>
            <a:ext cx="9601200" cy="694592"/>
          </a:xfrm>
        </p:spPr>
        <p:txBody>
          <a:bodyPr/>
          <a:lstStyle/>
          <a:p>
            <a:pPr algn="ctr"/>
            <a:r>
              <a:rPr lang="en-TT" dirty="0"/>
              <a:t>Questions?</a:t>
            </a:r>
          </a:p>
        </p:txBody>
      </p:sp>
      <p:pic>
        <p:nvPicPr>
          <p:cNvPr id="5" name="Content Placeholder 4" descr="Envelope">
            <a:extLst>
              <a:ext uri="{FF2B5EF4-FFF2-40B4-BE49-F238E27FC236}">
                <a16:creationId xmlns:a16="http://schemas.microsoft.com/office/drawing/2014/main" id="{8F04317B-AC85-436E-980C-FB1BF17E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3195" y="3400564"/>
            <a:ext cx="469900" cy="4699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D72AAD1-1AB7-4C19-B72B-29E91180299E}"/>
              </a:ext>
            </a:extLst>
          </p:cNvPr>
          <p:cNvGrpSpPr/>
          <p:nvPr/>
        </p:nvGrpSpPr>
        <p:grpSpPr>
          <a:xfrm>
            <a:off x="3331991" y="3455408"/>
            <a:ext cx="6904822" cy="984211"/>
            <a:chOff x="3013975" y="2775171"/>
            <a:chExt cx="6904822" cy="9842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9D207D-CF63-4362-AED7-241142869A58}"/>
                </a:ext>
              </a:extLst>
            </p:cNvPr>
            <p:cNvSpPr txBox="1"/>
            <p:nvPr/>
          </p:nvSpPr>
          <p:spPr>
            <a:xfrm>
              <a:off x="3383307" y="2775171"/>
              <a:ext cx="6485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T" dirty="0">
                  <a:latin typeface="Avenir LT Std 35 Light" panose="020B0402020203020204" pitchFamily="34" charset="0"/>
                </a:rPr>
                <a:t>simeon.ramjit@sta.uwi.edu</a:t>
              </a:r>
              <a:br>
                <a:rPr lang="en-TT" dirty="0">
                  <a:latin typeface="Avenir LT Std 35 Light" panose="020B0402020203020204" pitchFamily="34" charset="0"/>
                </a:rPr>
              </a:br>
              <a:endParaRPr lang="en-TT" dirty="0">
                <a:latin typeface="Avenir LT Std 35 Light" panose="020B0402020203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28EF1-7749-4B39-A843-0C85DDD5FC66}"/>
                </a:ext>
              </a:extLst>
            </p:cNvPr>
            <p:cNvGrpSpPr/>
            <p:nvPr/>
          </p:nvGrpSpPr>
          <p:grpSpPr>
            <a:xfrm>
              <a:off x="3013975" y="3390050"/>
              <a:ext cx="6904822" cy="369332"/>
              <a:chOff x="3013975" y="3853058"/>
              <a:chExt cx="6904822" cy="369332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0ACE3A61-2832-43E4-AA7B-86488A0B9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13975" y="3853058"/>
                <a:ext cx="369332" cy="3693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839DEA-B22B-400C-ADBB-EB835428EC3A}"/>
                  </a:ext>
                </a:extLst>
              </p:cNvPr>
              <p:cNvSpPr txBox="1"/>
              <p:nvPr/>
            </p:nvSpPr>
            <p:spPr>
              <a:xfrm>
                <a:off x="3433591" y="3853058"/>
                <a:ext cx="6485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T" dirty="0">
                    <a:latin typeface="Avenir LT Std 35 Light" panose="020B0402020203020204" pitchFamily="34" charset="0"/>
                  </a:rPr>
                  <a:t>github.com/simeon9696/programmingworkshop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95189-46AB-45F8-AA2A-2A633A34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8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6BE4-73BE-4A6E-BBB6-36E044D5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CF88-4C0A-4158-B2F6-BB3503B21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BitDegree</a:t>
            </a:r>
            <a:r>
              <a:rPr lang="en-US" dirty="0"/>
              <a:t>. “The Basics of C Vector Explained With Examples.” </a:t>
            </a:r>
            <a:r>
              <a:rPr lang="en-US" dirty="0" err="1"/>
              <a:t>BitDegree</a:t>
            </a:r>
            <a:r>
              <a:rPr lang="en-US" dirty="0"/>
              <a:t>. </a:t>
            </a:r>
            <a:r>
              <a:rPr lang="en-US" dirty="0" err="1"/>
              <a:t>BitDegree</a:t>
            </a:r>
            <a:r>
              <a:rPr lang="en-US" dirty="0"/>
              <a:t>, September 3, 2019. </a:t>
            </a:r>
            <a:r>
              <a:rPr lang="en-US" dirty="0">
                <a:hlinkClick r:id="rId2"/>
              </a:rPr>
              <a:t>https://www.bitdegree.org/learn/c-plus-plus-vector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Tk. “C Vector: A Pretty Simple Guide.” Medium. The Renaissance Developer, July 8, 2019. </a:t>
            </a:r>
            <a:r>
              <a:rPr lang="en-US" dirty="0">
                <a:hlinkClick r:id="rId3"/>
              </a:rPr>
              <a:t>https://medium.com/the-renaissance-developer/c-standard-template-library-stl-vector-a-pretty-simple-guide-d2b64184d50b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“Vector in C STL.” </a:t>
            </a:r>
            <a:r>
              <a:rPr lang="en-US" dirty="0" err="1"/>
              <a:t>GeeksforGeeks</a:t>
            </a:r>
            <a:r>
              <a:rPr lang="en-US" dirty="0"/>
              <a:t>, September 4, 2019. https://www.geeksforgeeks.org/vector-in-cpp-stl/.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6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vector?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8780"/>
            <a:ext cx="9601200" cy="41986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Size of datasets can be unknown at runtime so having a dynamically sized variable caters to that</a:t>
            </a:r>
          </a:p>
          <a:p>
            <a:pPr>
              <a:lnSpc>
                <a:spcPct val="150000"/>
              </a:lnSpc>
            </a:pPr>
            <a:r>
              <a:rPr lang="en-US" dirty="0"/>
              <a:t>Vectors are (usually) faster when having to traverse them for searches</a:t>
            </a:r>
          </a:p>
          <a:p>
            <a:pPr>
              <a:lnSpc>
                <a:spcPct val="150000"/>
              </a:lnSpc>
            </a:pPr>
            <a:r>
              <a:rPr lang="en-US" dirty="0"/>
              <a:t>They come with modifiers, iterators, element accessors and more all prepackaged without you having to write additional code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They are usually resized automatically based on the operation performed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5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3-5156-46AD-B67D-3E312A9E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–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2DF2-82DB-4518-B9F4-D1C5B330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8779"/>
            <a:ext cx="9601200" cy="49021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Here’s the basic syntax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r>
              <a:rPr lang="en-US" dirty="0"/>
              <a:t>type - data type stored in a vector (e.g., &lt;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/>
              <a:t>&gt;, &lt;</a:t>
            </a:r>
            <a:r>
              <a:rPr lang="en-US" dirty="0">
                <a:solidFill>
                  <a:srgbClr val="0000FF"/>
                </a:solidFill>
              </a:rPr>
              <a:t>double</a:t>
            </a:r>
            <a:r>
              <a:rPr lang="en-US" dirty="0"/>
              <a:t>&gt; or &lt;</a:t>
            </a:r>
            <a:r>
              <a:rPr lang="en-US" dirty="0">
                <a:solidFill>
                  <a:srgbClr val="2B91AF"/>
                </a:solidFill>
              </a:rPr>
              <a:t>string</a:t>
            </a:r>
            <a:r>
              <a:rPr lang="en-US" dirty="0"/>
              <a:t>&gt;)</a:t>
            </a:r>
          </a:p>
          <a:p>
            <a:r>
              <a:rPr lang="en-US" dirty="0"/>
              <a:t>variable - name that you choose for the data</a:t>
            </a:r>
          </a:p>
          <a:p>
            <a:r>
              <a:rPr lang="en-US" dirty="0"/>
              <a:t>elements - the number of elements for the data (optional)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89D9B-B1F7-4BBE-8FCB-CCA98CE1DEE1}"/>
              </a:ext>
            </a:extLst>
          </p:cNvPr>
          <p:cNvSpPr/>
          <p:nvPr/>
        </p:nvSpPr>
        <p:spPr>
          <a:xfrm>
            <a:off x="437719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8D2941-CDAA-416A-BF42-5BD50C2247F2}"/>
              </a:ext>
            </a:extLst>
          </p:cNvPr>
          <p:cNvSpPr/>
          <p:nvPr/>
        </p:nvSpPr>
        <p:spPr>
          <a:xfrm>
            <a:off x="1845322" y="2234507"/>
            <a:ext cx="8660818" cy="51833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vector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type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 variable(elements)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372A9F-D822-4A8D-8C76-3BC0353B2289}"/>
              </a:ext>
            </a:extLst>
          </p:cNvPr>
          <p:cNvSpPr/>
          <p:nvPr/>
        </p:nvSpPr>
        <p:spPr>
          <a:xfrm>
            <a:off x="1845321" y="4597664"/>
            <a:ext cx="8660818" cy="11831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myVector (5);</a:t>
            </a:r>
          </a:p>
          <a:p>
            <a:pPr marL="530352" lvl="1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names(1);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7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57840" cy="1485900"/>
          </a:xfrm>
        </p:spPr>
        <p:txBody>
          <a:bodyPr/>
          <a:lstStyle/>
          <a:p>
            <a:r>
              <a:rPr lang="en-US" dirty="0"/>
              <a:t>Vectors – Declaration and Initialization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9662D1-66B9-4EDC-ADE3-49896D4CCD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73619" y="2798470"/>
            <a:ext cx="9555821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//Include vector library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myVector(5);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//Declare a vector of size 5 and type 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: myVector)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std::cout &lt;&lt; x &lt;&lt; std::endl;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//Try to guess the output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71600" y="1458203"/>
            <a:ext cx="9630249" cy="14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Multiple ways to initialize and create a vector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Here we create a vector that automatically gets assigned 0 for all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6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– Manual 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9ECD0-9ED5-4652-8649-C5A1F6EDA4DF}"/>
              </a:ext>
            </a:extLst>
          </p:cNvPr>
          <p:cNvSpPr txBox="1"/>
          <p:nvPr/>
        </p:nvSpPr>
        <p:spPr>
          <a:xfrm>
            <a:off x="1357075" y="1529813"/>
            <a:ext cx="9630249" cy="50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venir LT Std 35 Light" panose="020B0402020203020204" pitchFamily="34" charset="0"/>
              </a:rPr>
              <a:t>We could also manually populate the vector just like we would an array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07BCB55-2C03-4AEE-9D97-F2DE981E35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1600" y="2223161"/>
            <a:ext cx="9809096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#include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iostream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#include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vector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#include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std::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[] = {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third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fourth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 Vector with a string array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std::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vector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&lt;std::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vec_of_str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(std::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begin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), std::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(std::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vec_of_str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std::cout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&lt;&lt;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&lt;&lt;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std::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endl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return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6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–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3740"/>
            <a:ext cx="9601200" cy="41236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Allows for access of the data elements stored in vectors</a:t>
            </a:r>
          </a:p>
          <a:p>
            <a:pPr>
              <a:lnSpc>
                <a:spcPct val="150000"/>
              </a:lnSpc>
            </a:pPr>
            <a:r>
              <a:rPr lang="en-US" dirty="0"/>
              <a:t>An object that functions </a:t>
            </a:r>
            <a:r>
              <a:rPr lang="en-US" i="1" dirty="0"/>
              <a:t>like</a:t>
            </a:r>
            <a:r>
              <a:rPr lang="en-US" dirty="0"/>
              <a:t> a </a:t>
            </a:r>
            <a:r>
              <a:rPr lang="en-US" b="1" u="sng" dirty="0">
                <a:solidFill>
                  <a:schemeClr val="tx1"/>
                </a:solidFill>
              </a:rPr>
              <a:t>pointer</a:t>
            </a:r>
          </a:p>
          <a:p>
            <a:pPr>
              <a:lnSpc>
                <a:spcPct val="150000"/>
              </a:lnSpc>
            </a:pPr>
            <a:r>
              <a:rPr lang="en-US" dirty="0"/>
              <a:t>Iterators type in C++ : Input, Output, Forward, Bidirectional and </a:t>
            </a:r>
            <a:r>
              <a:rPr lang="en-US" b="1" u="sng" dirty="0">
                <a:solidFill>
                  <a:schemeClr val="tx1"/>
                </a:solidFill>
              </a:rPr>
              <a:t>Random Access</a:t>
            </a:r>
          </a:p>
          <a:p>
            <a:pPr>
              <a:lnSpc>
                <a:spcPct val="150000"/>
              </a:lnSpc>
            </a:pPr>
            <a:r>
              <a:rPr lang="en-US" dirty="0"/>
              <a:t>Random access is the type vector supports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2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– Iterators*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3740"/>
            <a:ext cx="9601200" cy="41236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vector::begin() </a:t>
            </a:r>
            <a:r>
              <a:rPr lang="en-US" dirty="0">
                <a:solidFill>
                  <a:schemeClr val="tx1"/>
                </a:solidFill>
              </a:rPr>
              <a:t>returns an iterator to point at the first element of a C++ vector.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vector::end() </a:t>
            </a:r>
            <a:r>
              <a:rPr lang="en-US" dirty="0">
                <a:solidFill>
                  <a:schemeClr val="tx1"/>
                </a:solidFill>
              </a:rPr>
              <a:t>returns an iterator to point at past-the-end element of a C++ vector.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vector::</a:t>
            </a:r>
            <a:r>
              <a:rPr lang="en-US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cbegin</a:t>
            </a:r>
            <a:r>
              <a: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 </a:t>
            </a:r>
            <a:r>
              <a:rPr lang="en-US" dirty="0">
                <a:solidFill>
                  <a:schemeClr val="tx1"/>
                </a:solidFill>
              </a:rPr>
              <a:t>is similar to vector::begin(), but without the ability to modify the content.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vector::</a:t>
            </a:r>
            <a:r>
              <a:rPr lang="en-US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cend</a:t>
            </a:r>
            <a:r>
              <a: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 </a:t>
            </a:r>
            <a:r>
              <a:rPr lang="en-US" dirty="0">
                <a:solidFill>
                  <a:schemeClr val="tx1"/>
                </a:solidFill>
              </a:rPr>
              <a:t>similar to vector::end() but can’t modify the content.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FBEB2-FAF8-4FC7-A328-3B30F191A863}"/>
              </a:ext>
            </a:extLst>
          </p:cNvPr>
          <p:cNvSpPr txBox="1"/>
          <p:nvPr/>
        </p:nvSpPr>
        <p:spPr>
          <a:xfrm>
            <a:off x="1669312" y="5911702"/>
            <a:ext cx="9197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35 Light" panose="020B0402020203020204" pitchFamily="34" charset="0"/>
              </a:rPr>
              <a:t>*Definitions Sourced from </a:t>
            </a:r>
            <a:r>
              <a:rPr lang="en-US" dirty="0" err="1">
                <a:latin typeface="Avenir LT Std 35 Light" panose="020B0402020203020204" pitchFamily="34" charset="0"/>
              </a:rPr>
              <a:t>BitDegree</a:t>
            </a:r>
            <a:r>
              <a:rPr lang="en-US" dirty="0">
                <a:latin typeface="Avenir LT Std 35 Light" panose="020B0402020203020204" pitchFamily="34" charset="0"/>
              </a:rPr>
              <a:t>(2019). </a:t>
            </a:r>
          </a:p>
          <a:p>
            <a:endParaRPr lang="en-US" dirty="0"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5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C599-3C2E-4C8F-B8A6-9EDE00E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0117"/>
            <a:ext cx="9601200" cy="794657"/>
          </a:xfrm>
        </p:spPr>
        <p:txBody>
          <a:bodyPr/>
          <a:lstStyle/>
          <a:p>
            <a:r>
              <a:rPr lang="en-US" dirty="0"/>
              <a:t>Vectors – Iterators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A9F-838B-4342-A3E3-9FD4BEF1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34774"/>
            <a:ext cx="9601200" cy="41236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Note the way that an iterator is used with a vector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Ignore the use of ‘</a:t>
            </a:r>
            <a:r>
              <a:rPr lang="en-US" dirty="0" err="1">
                <a:solidFill>
                  <a:schemeClr val="tx1"/>
                </a:solidFill>
              </a:rPr>
              <a:t>push_back</a:t>
            </a:r>
            <a:r>
              <a:rPr lang="en-US" dirty="0">
                <a:solidFill>
                  <a:schemeClr val="tx1"/>
                </a:solidFill>
              </a:rPr>
              <a:t>’ for now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CBDB52-FC22-4CB3-A50D-17DE9D667031}"/>
              </a:ext>
            </a:extLst>
          </p:cNvPr>
          <p:cNvSpPr/>
          <p:nvPr/>
        </p:nvSpPr>
        <p:spPr>
          <a:xfrm>
            <a:off x="1834435" y="1748510"/>
            <a:ext cx="8975079" cy="55630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vector_name.iterator</a:t>
            </a:r>
            <a:r>
              <a: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();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1A9FCD-5A03-4CE0-A01B-0720315B1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317" y="3057052"/>
            <a:ext cx="9209314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creating a vector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1;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5;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std::cout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 of begin and end: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</a:t>
            </a:r>
            <a:r>
              <a:rPr lang="en-US" alt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//auto?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std::cout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Pointer dereference </a:t>
            </a: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5049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3524</TotalTime>
  <Words>2176</Words>
  <Application>Microsoft Office PowerPoint</Application>
  <PresentationFormat>Widescreen</PresentationFormat>
  <Paragraphs>279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Avenir LT Std 65 Medium</vt:lpstr>
      <vt:lpstr>Franklin Gothic Book</vt:lpstr>
      <vt:lpstr>Fira Code</vt:lpstr>
      <vt:lpstr>Wingdings</vt:lpstr>
      <vt:lpstr>Avenir LT Std 35 Light</vt:lpstr>
      <vt:lpstr>Arial</vt:lpstr>
      <vt:lpstr>Consolas</vt:lpstr>
      <vt:lpstr>Crop</vt:lpstr>
      <vt:lpstr>Vectors in C++ Arrays but not really</vt:lpstr>
      <vt:lpstr>What is a vector?</vt:lpstr>
      <vt:lpstr>Why use a vector?</vt:lpstr>
      <vt:lpstr>Vectors – Getting Started</vt:lpstr>
      <vt:lpstr>Vectors – Declaration and Initialization</vt:lpstr>
      <vt:lpstr>Vectors – Manual Population</vt:lpstr>
      <vt:lpstr>Vectors – Iterators</vt:lpstr>
      <vt:lpstr>Vectors – Iterators*</vt:lpstr>
      <vt:lpstr>Vectors – Iterators example</vt:lpstr>
      <vt:lpstr>Auto</vt:lpstr>
      <vt:lpstr>Vectors - Iterators</vt:lpstr>
      <vt:lpstr>Vectors – Modifiers </vt:lpstr>
      <vt:lpstr>Vectors – Modifiers Example</vt:lpstr>
      <vt:lpstr>Vectors – Modifiers Example</vt:lpstr>
      <vt:lpstr>Vectors – Modifiers Example</vt:lpstr>
      <vt:lpstr>Vectors – Modifiers Example</vt:lpstr>
      <vt:lpstr>Vectors – Modifiers Example</vt:lpstr>
      <vt:lpstr>Vectors – Capacity</vt:lpstr>
      <vt:lpstr>Vectors – Capacity example</vt:lpstr>
      <vt:lpstr>Vectors – Accessing elements</vt:lpstr>
      <vt:lpstr>Pro-Tips</vt:lpstr>
      <vt:lpstr>More Vector Methods 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Simeon Ramjit</dc:creator>
  <cp:lastModifiedBy>Simeon Ramjit</cp:lastModifiedBy>
  <cp:revision>36</cp:revision>
  <dcterms:created xsi:type="dcterms:W3CDTF">2020-01-10T23:36:18Z</dcterms:created>
  <dcterms:modified xsi:type="dcterms:W3CDTF">2020-01-23T00:09:29Z</dcterms:modified>
</cp:coreProperties>
</file>